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5" r:id="rId4"/>
    <p:sldId id="258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696" y="-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156"/>
            <a:ext cx="9143999" cy="686115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219200" y="2707639"/>
            <a:ext cx="7391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14 </a:t>
            </a:r>
            <a:r>
              <a:rPr lang="ka-GE" sz="2800" b="1" dirty="0">
                <a:solidFill>
                  <a:schemeClr val="accent1">
                    <a:lumMod val="50000"/>
                  </a:schemeClr>
                </a:solidFill>
              </a:rPr>
              <a:t>წლამდე ასაკის არასრულწლოვანთა რეფერირების სისტემა</a:t>
            </a:r>
            <a:endParaRPr lang="en-US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4800" y="381000"/>
            <a:ext cx="853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>
                <a:solidFill>
                  <a:schemeClr val="accent1">
                    <a:lumMod val="75000"/>
                  </a:schemeClr>
                </a:solidFill>
              </a:rPr>
              <a:t>საქართველოს შრომის ჯანმრთელობისადა სოციალური დაცვის სამინისტრო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97387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495"/>
            <a:ext cx="9144000" cy="6879771"/>
          </a:xfrm>
        </p:spPr>
      </p:pic>
      <p:sp>
        <p:nvSpPr>
          <p:cNvPr id="2" name="Rectangle 1"/>
          <p:cNvSpPr/>
          <p:nvPr/>
        </p:nvSpPr>
        <p:spPr>
          <a:xfrm>
            <a:off x="1187404" y="457200"/>
            <a:ext cx="605159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sz="32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ka-GE" sz="3200" b="1" dirty="0" smtClean="0">
                <a:solidFill>
                  <a:schemeClr val="accent1">
                    <a:lumMod val="50000"/>
                  </a:schemeClr>
                </a:solidFill>
              </a:rPr>
              <a:t>მოკლევადიანი  ხედვ</a:t>
            </a:r>
            <a:r>
              <a:rPr lang="ka-GE" sz="3200" b="1" dirty="0" smtClean="0">
                <a:solidFill>
                  <a:schemeClr val="accent1">
                    <a:lumMod val="50000"/>
                  </a:schemeClr>
                </a:solidFill>
              </a:rPr>
              <a:t>ა</a:t>
            </a:r>
            <a:endParaRPr lang="en-US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                         </a:t>
            </a:r>
            <a:r>
              <a:rPr lang="ka-GE" sz="2400" dirty="0" smtClean="0">
                <a:solidFill>
                  <a:sysClr val="windowText" lastClr="000000"/>
                </a:solidFill>
                <a:latin typeface="Calibri"/>
              </a:rPr>
              <a:t>არსებული აქტივობები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ka-GE" sz="2400" b="0" i="0" u="none" strike="noStrike" kern="120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ka-GE" sz="2800" b="0" i="0" u="none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სავარაუდო ან დადასტურებული ძალადობის მსხვერპლი ,მიუსაფარი და მზრუნველობამოკლებული ბავშვების შემთხვევის მართვა</a:t>
            </a:r>
            <a:r>
              <a:rPr kumimoji="0" lang="ka-GE" sz="2400" b="0" i="0" u="none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ka-GE" sz="2400" dirty="0">
                <a:solidFill>
                  <a:sysClr val="windowText" lastClr="000000"/>
                </a:solidFill>
                <a:latin typeface="Calibri"/>
              </a:rPr>
              <a:t> </a:t>
            </a:r>
            <a:r>
              <a:rPr lang="ka-GE" sz="2400" dirty="0" smtClean="0">
                <a:solidFill>
                  <a:sysClr val="windowText" lastClr="000000"/>
                </a:solidFill>
                <a:latin typeface="Calibri"/>
              </a:rPr>
              <a:t> მომართვაზე რეაგირება</a:t>
            </a:r>
            <a:endParaRPr kumimoji="0" lang="ka-GE" sz="2400" b="0" i="0" u="none" strike="noStrike" kern="1200" cap="none" spc="0" normalizeH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ka-GE" sz="2400" dirty="0">
                <a:solidFill>
                  <a:sysClr val="windowText" lastClr="000000"/>
                </a:solidFill>
                <a:latin typeface="Calibri"/>
              </a:rPr>
              <a:t> </a:t>
            </a:r>
            <a:r>
              <a:rPr lang="ka-GE" sz="2400" dirty="0" smtClean="0">
                <a:solidFill>
                  <a:sysClr val="windowText" lastClr="000000"/>
                </a:solidFill>
                <a:latin typeface="Calibri"/>
              </a:rPr>
              <a:t> იდენტიფიცირება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ka-GE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ka-GE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ინდივიდუალური შეფასება და გეგმის გაწერა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ka-GE" sz="2400" dirty="0">
                <a:solidFill>
                  <a:sysClr val="windowText" lastClr="000000"/>
                </a:solidFill>
                <a:latin typeface="Calibri"/>
              </a:rPr>
              <a:t> </a:t>
            </a:r>
            <a:r>
              <a:rPr lang="ka-GE" sz="2400" dirty="0" smtClean="0">
                <a:solidFill>
                  <a:sysClr val="windowText" lastClr="000000"/>
                </a:solidFill>
                <a:latin typeface="Calibri"/>
              </a:rPr>
              <a:t> სერვისებში ჩართვა და გადამისამართება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ka-GE" sz="2400" b="0" i="0" u="none" strike="noStrike" kern="120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ka-GE" sz="2400" b="0" i="0" u="none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შემთხვევის მონიტორინგი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16144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4800" y="0"/>
            <a:ext cx="9144000" cy="6879771"/>
          </a:xfr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ka-GE" b="1" dirty="0">
                <a:solidFill>
                  <a:schemeClr val="accent1">
                    <a:lumMod val="50000"/>
                  </a:schemeClr>
                </a:solidFill>
              </a:rPr>
              <a:t>მოკლევადიანი  ხედვა 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a-GE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ka-GE" dirty="0" smtClean="0">
                <a:solidFill>
                  <a:schemeClr val="accent1">
                    <a:lumMod val="50000"/>
                  </a:schemeClr>
                </a:solidFill>
              </a:rPr>
              <a:t>                 დაგეგმილი აქტივობები</a:t>
            </a:r>
          </a:p>
          <a:p>
            <a:pPr marL="0" indent="0">
              <a:buNone/>
            </a:pPr>
            <a:endParaRPr lang="ka-GE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ka-GE" sz="2400" dirty="0" smtClean="0">
                <a:solidFill>
                  <a:schemeClr val="accent1">
                    <a:lumMod val="50000"/>
                  </a:schemeClr>
                </a:solidFill>
              </a:rPr>
              <a:t>    </a:t>
            </a:r>
            <a:r>
              <a:rPr lang="ka-GE" sz="2800" dirty="0" smtClean="0">
                <a:solidFill>
                  <a:schemeClr val="accent1">
                    <a:lumMod val="50000"/>
                  </a:schemeClr>
                </a:solidFill>
              </a:rPr>
              <a:t>ძალადობის მსხვერპლი ბავშვებისათვის სარეაბილიტაციო სერვისების განვითარება</a:t>
            </a:r>
          </a:p>
          <a:p>
            <a:r>
              <a:rPr lang="ka-GE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ka-GE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ka-GE" sz="2400" dirty="0" smtClean="0">
                <a:solidFill>
                  <a:schemeClr val="accent1">
                    <a:lumMod val="50000"/>
                  </a:schemeClr>
                </a:solidFill>
              </a:rPr>
              <a:t>დევიანტური და რთული ქცევის ბავშვებისათვის ფსიქოსოციალური რეაბილიტაციის სტანდარტიზება</a:t>
            </a:r>
          </a:p>
          <a:p>
            <a:r>
              <a:rPr lang="ka-GE" sz="2400" dirty="0" smtClean="0">
                <a:solidFill>
                  <a:schemeClr val="accent1">
                    <a:lumMod val="50000"/>
                  </a:schemeClr>
                </a:solidFill>
              </a:rPr>
              <a:t>სერვისების კონცეფციის შემუშავება</a:t>
            </a:r>
          </a:p>
          <a:p>
            <a:r>
              <a:rPr lang="ka-GE" sz="2400" dirty="0" smtClean="0">
                <a:solidFill>
                  <a:schemeClr val="accent1">
                    <a:lumMod val="50000"/>
                  </a:schemeClr>
                </a:solidFill>
              </a:rPr>
              <a:t>სოციალური მუშაკებისა და ფსიქოლოგების გადამზადება</a:t>
            </a:r>
          </a:p>
          <a:p>
            <a:r>
              <a:rPr lang="ka-GE" sz="2400" dirty="0" smtClean="0">
                <a:solidFill>
                  <a:schemeClr val="accent1">
                    <a:lumMod val="50000"/>
                  </a:schemeClr>
                </a:solidFill>
              </a:rPr>
              <a:t>სერვისების დანერგვა</a:t>
            </a:r>
          </a:p>
          <a:p>
            <a:pPr marL="0" indent="0">
              <a:buNone/>
            </a:pPr>
            <a:endParaRPr lang="ka-GE" sz="24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ka-GE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ka-GE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1156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79771"/>
          </a:xfrm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ka-GE" b="1" dirty="0">
                <a:solidFill>
                  <a:schemeClr val="accent1">
                    <a:lumMod val="50000"/>
                  </a:schemeClr>
                </a:solidFill>
              </a:rPr>
              <a:t>მოკლევადიანი  ხედვა </a:t>
            </a:r>
            <a:endParaRPr lang="en-US" sz="8800" dirty="0">
              <a:solidFill>
                <a:schemeClr val="accent1">
                  <a:lumMod val="50000"/>
                </a:schemeClr>
              </a:solidFill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ka-GE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/>
                <a:ea typeface="+mn-ea"/>
                <a:cs typeface="+mn-cs"/>
              </a:rPr>
              <a:t>ქვეყანაში არსებული სერვისების ერთიანი რუქის შექმნა (მ.შ. მუნიციპალური)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ka-GE" sz="2400" dirty="0" smtClean="0">
                <a:solidFill>
                  <a:sysClr val="windowText" lastClr="000000"/>
                </a:solidFill>
                <a:latin typeface="Sylfaen"/>
              </a:rPr>
              <a:t>სერვისების განფასება და ყველა სერვისში ძალადობის მსხვერპლ და მზრუნველობამოკლებულ ბავშვთათვის ხელისაწვდომი/უფასო მომსახურება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ka-GE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/>
                <a:ea typeface="+mn-ea"/>
                <a:cs typeface="+mn-cs"/>
              </a:rPr>
              <a:t>დონორებისა და ექსპერტების მხარდაჭერა</a:t>
            </a:r>
            <a:endParaRPr kumimoji="0" lang="ka-GE" sz="24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ylfaen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ka-GE" sz="32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ylfaen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ka-GE" sz="32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ylfaen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ka-GE" sz="32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ylfaen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ka-GE" sz="32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ylfaen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ka-GE" sz="32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ylfaen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ka-GE" sz="32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ylfaen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ka-GE" sz="32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ylfaen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ka-GE" sz="32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ylfaen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16144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79771"/>
          </a:xfrm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a-GE" dirty="0" smtClean="0">
                <a:solidFill>
                  <a:schemeClr val="accent1">
                    <a:lumMod val="50000"/>
                  </a:schemeClr>
                </a:solidFill>
                <a:latin typeface="Sylfaen"/>
              </a:rPr>
              <a:t>გრძელვადიანი ხედვა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ka-GE" sz="2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სოციალური</a:t>
            </a:r>
            <a:r>
              <a:rPr kumimoji="0" lang="ka-GE" sz="2800" b="0" i="0" u="none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 მუშაკებისა და ფსიქოლოგების რაოდენობის ზრდა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ka-GE" sz="2800" baseline="0" dirty="0" smtClean="0">
                <a:solidFill>
                  <a:sysClr val="windowText" lastClr="000000"/>
                </a:solidFill>
                <a:latin typeface="Calibri"/>
              </a:rPr>
              <a:t>ადგილობრივ</a:t>
            </a:r>
            <a:r>
              <a:rPr lang="ka-GE" sz="2800" dirty="0" smtClean="0">
                <a:solidFill>
                  <a:sysClr val="windowText" lastClr="000000"/>
                </a:solidFill>
                <a:latin typeface="Calibri"/>
              </a:rPr>
              <a:t> თვითმმართველობებში </a:t>
            </a:r>
            <a:r>
              <a:rPr lang="ka-GE" sz="2800" dirty="0">
                <a:solidFill>
                  <a:sysClr val="windowText" lastClr="000000"/>
                </a:solidFill>
                <a:latin typeface="Calibri"/>
              </a:rPr>
              <a:t>თ</a:t>
            </a:r>
            <a:r>
              <a:rPr lang="ka-GE" sz="2800" dirty="0" smtClean="0">
                <a:solidFill>
                  <a:sysClr val="windowText" lastClr="000000"/>
                </a:solidFill>
                <a:latin typeface="Calibri"/>
              </a:rPr>
              <a:t>ემზე დაფუძნებული სოციალური მომსახურებების განვითარება ( დელეგირებული უფლებამოსილება</a:t>
            </a:r>
            <a:r>
              <a:rPr lang="ka-GE" dirty="0" smtClean="0">
                <a:solidFill>
                  <a:sysClr val="windowText" lastClr="000000"/>
                </a:solidFill>
                <a:latin typeface="Calibri"/>
              </a:rPr>
              <a:t>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ka-GE" sz="2800" dirty="0" smtClean="0">
                <a:solidFill>
                  <a:sysClr val="windowText" lastClr="000000"/>
                </a:solidFill>
                <a:latin typeface="Calibri"/>
              </a:rPr>
              <a:t>ოჯახის სოციალური ფუნქციონირების მხარდამჭერი სერვისების განვითარება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ka-GE" sz="2800" dirty="0" smtClean="0">
                <a:solidFill>
                  <a:sysClr val="windowText" lastClr="000000"/>
                </a:solidFill>
                <a:latin typeface="Calibri"/>
              </a:rPr>
              <a:t>მიზნობრივი სოციალური დახმარების მეთოდოლოგიის დახვეწა ბავშვზე ორიენტირებული მიდგომით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16144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144</Words>
  <Application>Microsoft Office PowerPoint</Application>
  <PresentationFormat>On-screen Show (4:3)</PresentationFormat>
  <Paragraphs>35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Mariam Kavlelashvili</dc:creator>
  <cp:lastModifiedBy>user</cp:lastModifiedBy>
  <cp:revision>9</cp:revision>
  <dcterms:created xsi:type="dcterms:W3CDTF">2006-08-16T00:00:00Z</dcterms:created>
  <dcterms:modified xsi:type="dcterms:W3CDTF">2018-03-10T17:40:03Z</dcterms:modified>
</cp:coreProperties>
</file>